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837" r:id="rId2"/>
  </p:sldMasterIdLst>
  <p:notesMasterIdLst>
    <p:notesMasterId r:id="rId15"/>
  </p:notesMasterIdLst>
  <p:handoutMasterIdLst>
    <p:handoutMasterId r:id="rId16"/>
  </p:handoutMasterIdLst>
  <p:sldIdLst>
    <p:sldId id="329" r:id="rId3"/>
    <p:sldId id="375" r:id="rId4"/>
    <p:sldId id="371" r:id="rId5"/>
    <p:sldId id="273" r:id="rId6"/>
    <p:sldId id="374" r:id="rId7"/>
    <p:sldId id="390" r:id="rId8"/>
    <p:sldId id="369" r:id="rId9"/>
    <p:sldId id="372" r:id="rId10"/>
    <p:sldId id="386" r:id="rId11"/>
    <p:sldId id="349" r:id="rId12"/>
    <p:sldId id="341" r:id="rId13"/>
    <p:sldId id="355" r:id="rId14"/>
  </p:sldIdLst>
  <p:sldSz cx="9144000" cy="6858000" type="screen4x3"/>
  <p:notesSz cx="10021888" cy="688975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54" autoAdjust="0"/>
  </p:normalViewPr>
  <p:slideViewPr>
    <p:cSldViewPr>
      <p:cViewPr varScale="1">
        <p:scale>
          <a:sx n="46" d="100"/>
          <a:sy n="46" d="100"/>
        </p:scale>
        <p:origin x="108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402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42489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89" tIns="48495" rIns="96989" bIns="48495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76114" y="0"/>
            <a:ext cx="4344134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89" tIns="48495" rIns="96989" bIns="48495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543670"/>
            <a:ext cx="4342489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89" tIns="48495" rIns="96989" bIns="48495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76114" y="6543670"/>
            <a:ext cx="4344134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89" tIns="48495" rIns="96989" bIns="48495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B547769-DDC5-4454-BE06-A0110E5CD4E1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69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42489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89" tIns="48495" rIns="96989" bIns="48495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76114" y="0"/>
            <a:ext cx="4344134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89" tIns="48495" rIns="96989" bIns="48495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7713" y="515938"/>
            <a:ext cx="3446462" cy="2584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01864" y="3272631"/>
            <a:ext cx="8018166" cy="310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89" tIns="48495" rIns="96989" bIns="484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43670"/>
            <a:ext cx="4342489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89" tIns="48495" rIns="96989" bIns="48495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76114" y="6543670"/>
            <a:ext cx="4344134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89" tIns="48495" rIns="96989" bIns="48495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A6FA171E-66FC-4663-8290-D5DC96895994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13888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20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FA171E-66FC-4663-8290-D5DC96895994}" type="slidenum">
              <a:rPr lang="sv-SE" smtClean="0"/>
              <a:pPr>
                <a:defRPr/>
              </a:pPr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18230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We are experiencing an ever-increasing crisis in the housing market in almost all countries.</a:t>
            </a:r>
          </a:p>
          <a:p>
            <a:r>
              <a:rPr lang="en-GB" sz="2000" dirty="0"/>
              <a:t>Big private, multi-national companies as Blackstone group, Vonovia have a growing impact on the development of our cities and make them more closed for households with low- to median incomes. </a:t>
            </a:r>
          </a:p>
          <a:p>
            <a:r>
              <a:rPr lang="en-GB" sz="2000" dirty="0"/>
              <a:t>A passive role from society increases the uncertainty and instability of the finance framework and low expected returns prevent investments in social and affordable housing.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FA171E-66FC-4663-8290-D5DC96895994}" type="slidenum">
              <a:rPr lang="sv-SE" smtClean="0"/>
              <a:pPr>
                <a:defRPr/>
              </a:pPr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5686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1001861" y="3273149"/>
            <a:ext cx="8018166" cy="3100388"/>
          </a:xfrm>
        </p:spPr>
        <p:txBody>
          <a:bodyPr/>
          <a:lstStyle/>
          <a:p>
            <a:endParaRPr lang="en-GB" sz="18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FA171E-66FC-4663-8290-D5DC96895994}" type="slidenum">
              <a:rPr lang="sv-SE" smtClean="0"/>
              <a:pPr>
                <a:defRPr/>
              </a:pPr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4761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FA171E-66FC-4663-8290-D5DC96895994}" type="slidenum">
              <a:rPr kumimoji="0" lang="sv-SE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2955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1001864" y="3272631"/>
            <a:ext cx="8018166" cy="3271038"/>
          </a:xfrm>
        </p:spPr>
        <p:txBody>
          <a:bodyPr/>
          <a:lstStyle/>
          <a:p>
            <a:endParaRPr lang="en-GB" sz="20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FA171E-66FC-4663-8290-D5DC96895994}" type="slidenum">
              <a:rPr lang="sv-SE" smtClean="0"/>
              <a:pPr>
                <a:defRPr/>
              </a:pPr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09390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24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FA171E-66FC-4663-8290-D5DC96895994}" type="slidenum">
              <a:rPr lang="sv-SE" smtClean="0"/>
              <a:pPr>
                <a:defRPr/>
              </a:pPr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3707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FA171E-66FC-4663-8290-D5DC96895994}" type="slidenum">
              <a:rPr lang="sv-SE" smtClean="0"/>
              <a:pPr>
                <a:defRPr/>
              </a:pPr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7060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37 w 717"/>
                <a:gd name="T1" fmla="*/ 845 h 845"/>
                <a:gd name="T2" fmla="*/ 737 w 717"/>
                <a:gd name="T3" fmla="*/ 821 h 845"/>
                <a:gd name="T4" fmla="*/ 594 w 717"/>
                <a:gd name="T5" fmla="*/ 605 h 845"/>
                <a:gd name="T6" fmla="*/ 416 w 717"/>
                <a:gd name="T7" fmla="*/ 396 h 845"/>
                <a:gd name="T8" fmla="*/ 23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9 w 717"/>
                <a:gd name="T15" fmla="*/ 198 h 845"/>
                <a:gd name="T16" fmla="*/ 410 w 717"/>
                <a:gd name="T17" fmla="*/ 408 h 845"/>
                <a:gd name="T18" fmla="*/ 588 w 717"/>
                <a:gd name="T19" fmla="*/ 623 h 845"/>
                <a:gd name="T20" fmla="*/ 737 w 717"/>
                <a:gd name="T21" fmla="*/ 845 h 845"/>
                <a:gd name="T22" fmla="*/ 73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7 w 407"/>
                <a:gd name="T1" fmla="*/ 414 h 414"/>
                <a:gd name="T2" fmla="*/ 417 w 407"/>
                <a:gd name="T3" fmla="*/ 396 h 414"/>
                <a:gd name="T4" fmla="*/ 23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6 w 407"/>
                <a:gd name="T13" fmla="*/ 204 h 414"/>
                <a:gd name="T14" fmla="*/ 417 w 407"/>
                <a:gd name="T15" fmla="*/ 414 h 414"/>
                <a:gd name="T16" fmla="*/ 41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606 w 586"/>
                <a:gd name="T1" fmla="*/ 0 h 599"/>
                <a:gd name="T2" fmla="*/ 588 w 586"/>
                <a:gd name="T3" fmla="*/ 0 h 599"/>
                <a:gd name="T4" fmla="*/ 417 w 586"/>
                <a:gd name="T5" fmla="*/ 132 h 599"/>
                <a:gd name="T6" fmla="*/ 26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7 w 586"/>
                <a:gd name="T17" fmla="*/ 282 h 599"/>
                <a:gd name="T18" fmla="*/ 423 w 586"/>
                <a:gd name="T19" fmla="*/ 138 h 599"/>
                <a:gd name="T20" fmla="*/ 606 w 586"/>
                <a:gd name="T21" fmla="*/ 0 h 599"/>
                <a:gd name="T22" fmla="*/ 60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9 w 269"/>
                <a:gd name="T1" fmla="*/ 0 h 252"/>
                <a:gd name="T2" fmla="*/ 26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9 w 269"/>
                <a:gd name="T15" fmla="*/ 0 h 252"/>
                <a:gd name="T16" fmla="*/ 27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</p:grpSp>
      <p:sp>
        <p:nvSpPr>
          <p:cNvPr id="41" name="Rectangle 44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42" name="Text Box 45"/>
          <p:cNvSpPr txBox="1">
            <a:spLocks noChangeArrowheads="1"/>
          </p:cNvSpPr>
          <p:nvPr/>
        </p:nvSpPr>
        <p:spPr bwMode="auto">
          <a:xfrm>
            <a:off x="390525" y="6086475"/>
            <a:ext cx="1301750" cy="36671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sv-SE" dirty="0">
                <a:solidFill>
                  <a:srgbClr val="000032"/>
                </a:solidFill>
                <a:latin typeface="Arial" charset="0"/>
              </a:rPr>
              <a:t>www.iut.nu</a:t>
            </a:r>
          </a:p>
        </p:txBody>
      </p:sp>
      <p:pic>
        <p:nvPicPr>
          <p:cNvPr id="43" name="Picture 56" descr="IUTLOGANI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165850"/>
            <a:ext cx="10080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59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4" name="Rectangle 4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779838" y="6526213"/>
            <a:ext cx="2133600" cy="207962"/>
          </a:xfrm>
        </p:spPr>
        <p:txBody>
          <a:bodyPr/>
          <a:lstStyle>
            <a:lvl1pPr>
              <a:defRPr>
                <a:solidFill>
                  <a:srgbClr val="000032"/>
                </a:solidFill>
              </a:defRPr>
            </a:lvl1pPr>
          </a:lstStyle>
          <a:p>
            <a:pPr>
              <a:defRPr/>
            </a:pPr>
            <a:fld id="{0D450B3E-EBF1-4939-BE77-21C31AC4FA58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4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32"/>
                </a:solidFill>
              </a:defRPr>
            </a:lvl1pPr>
          </a:lstStyle>
          <a:p>
            <a:pPr>
              <a:defRPr/>
            </a:pPr>
            <a:r>
              <a:rPr lang="sv-SE" dirty="0"/>
              <a:t>Sven Bergenstråhle</a:t>
            </a:r>
          </a:p>
        </p:txBody>
      </p:sp>
      <p:sp>
        <p:nvSpPr>
          <p:cNvPr id="46" name="Rectangle 55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34034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1F990-7EC2-41AA-8AA8-59894EBF6517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9557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5991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599112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09E50-8E09-459C-B45B-4FBDA6FA8016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9014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276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0621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814763"/>
            <a:ext cx="4038600" cy="2062162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AEEA8-63FB-4DD0-BAC3-E59A4AF1A8AE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8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1222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37 w 717"/>
                <a:gd name="T1" fmla="*/ 845 h 845"/>
                <a:gd name="T2" fmla="*/ 737 w 717"/>
                <a:gd name="T3" fmla="*/ 821 h 845"/>
                <a:gd name="T4" fmla="*/ 594 w 717"/>
                <a:gd name="T5" fmla="*/ 605 h 845"/>
                <a:gd name="T6" fmla="*/ 416 w 717"/>
                <a:gd name="T7" fmla="*/ 396 h 845"/>
                <a:gd name="T8" fmla="*/ 23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9 w 717"/>
                <a:gd name="T15" fmla="*/ 198 h 845"/>
                <a:gd name="T16" fmla="*/ 410 w 717"/>
                <a:gd name="T17" fmla="*/ 408 h 845"/>
                <a:gd name="T18" fmla="*/ 588 w 717"/>
                <a:gd name="T19" fmla="*/ 623 h 845"/>
                <a:gd name="T20" fmla="*/ 737 w 717"/>
                <a:gd name="T21" fmla="*/ 845 h 845"/>
                <a:gd name="T22" fmla="*/ 73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7 w 407"/>
                <a:gd name="T1" fmla="*/ 414 h 414"/>
                <a:gd name="T2" fmla="*/ 417 w 407"/>
                <a:gd name="T3" fmla="*/ 396 h 414"/>
                <a:gd name="T4" fmla="*/ 23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6 w 407"/>
                <a:gd name="T13" fmla="*/ 204 h 414"/>
                <a:gd name="T14" fmla="*/ 417 w 407"/>
                <a:gd name="T15" fmla="*/ 414 h 414"/>
                <a:gd name="T16" fmla="*/ 41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606 w 586"/>
                <a:gd name="T1" fmla="*/ 0 h 599"/>
                <a:gd name="T2" fmla="*/ 588 w 586"/>
                <a:gd name="T3" fmla="*/ 0 h 599"/>
                <a:gd name="T4" fmla="*/ 417 w 586"/>
                <a:gd name="T5" fmla="*/ 132 h 599"/>
                <a:gd name="T6" fmla="*/ 26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7 w 586"/>
                <a:gd name="T17" fmla="*/ 282 h 599"/>
                <a:gd name="T18" fmla="*/ 423 w 586"/>
                <a:gd name="T19" fmla="*/ 138 h 599"/>
                <a:gd name="T20" fmla="*/ 606 w 586"/>
                <a:gd name="T21" fmla="*/ 0 h 599"/>
                <a:gd name="T22" fmla="*/ 60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9 w 269"/>
                <a:gd name="T1" fmla="*/ 0 h 252"/>
                <a:gd name="T2" fmla="*/ 26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9 w 269"/>
                <a:gd name="T15" fmla="*/ 0 h 252"/>
                <a:gd name="T16" fmla="*/ 27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sv-S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sv-S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sv-S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sv-S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sv-S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</p:grpSp>
      <p:sp>
        <p:nvSpPr>
          <p:cNvPr id="41" name="Rectangle 44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3B76"/>
              </a:solidFill>
              <a:latin typeface="Verdana" pitchFamily="34" charset="0"/>
            </a:endParaRPr>
          </a:p>
        </p:txBody>
      </p:sp>
      <p:sp>
        <p:nvSpPr>
          <p:cNvPr id="42" name="Text Box 45"/>
          <p:cNvSpPr txBox="1">
            <a:spLocks noChangeArrowheads="1"/>
          </p:cNvSpPr>
          <p:nvPr/>
        </p:nvSpPr>
        <p:spPr bwMode="auto">
          <a:xfrm>
            <a:off x="390525" y="6086475"/>
            <a:ext cx="1301750" cy="36671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sv-SE" dirty="0">
                <a:solidFill>
                  <a:srgbClr val="000032"/>
                </a:solidFill>
                <a:latin typeface="Arial" charset="0"/>
              </a:rPr>
              <a:t>www.iut.nu</a:t>
            </a:r>
          </a:p>
        </p:txBody>
      </p:sp>
      <p:pic>
        <p:nvPicPr>
          <p:cNvPr id="43" name="Picture 56" descr="IUTLOGANI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165850"/>
            <a:ext cx="10080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59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4" name="Rectangle 4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779838" y="6526213"/>
            <a:ext cx="2133600" cy="207962"/>
          </a:xfrm>
        </p:spPr>
        <p:txBody>
          <a:bodyPr/>
          <a:lstStyle>
            <a:lvl1pPr>
              <a:defRPr>
                <a:solidFill>
                  <a:srgbClr val="000032"/>
                </a:solidFill>
              </a:defRPr>
            </a:lvl1pPr>
          </a:lstStyle>
          <a:p>
            <a:pPr>
              <a:defRPr/>
            </a:pPr>
            <a:fld id="{0D450B3E-EBF1-4939-BE77-21C31AC4FA58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4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32"/>
                </a:solidFill>
              </a:defRPr>
            </a:lvl1pPr>
          </a:lstStyle>
          <a:p>
            <a:pPr>
              <a:defRPr/>
            </a:pPr>
            <a:r>
              <a:rPr lang="sv-SE" dirty="0"/>
              <a:t>Sven Bergenstråhle</a:t>
            </a:r>
          </a:p>
        </p:txBody>
      </p:sp>
      <p:sp>
        <p:nvSpPr>
          <p:cNvPr id="46" name="Rectangle 55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38850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5023E-29CD-475F-95FD-DC86CF87F516}" type="slidenum">
              <a:rPr lang="sv-SE">
                <a:solidFill>
                  <a:srgbClr val="CCEC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786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8B9A4-4277-45B5-BC8E-AC197A9DC0A4}" type="slidenum">
              <a:rPr lang="sv-SE">
                <a:solidFill>
                  <a:srgbClr val="CCEC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96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D876E-6599-4198-B0DF-7F3BA17669DA}" type="slidenum">
              <a:rPr lang="sv-SE">
                <a:solidFill>
                  <a:srgbClr val="CCEC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144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E11F9-1FD5-4B14-B9E0-A7BA4C15D0BC}" type="slidenum">
              <a:rPr lang="sv-SE">
                <a:solidFill>
                  <a:srgbClr val="CCEC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8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9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6569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39123-FA2E-4BFD-A9BB-C4DD7E957414}" type="slidenum">
              <a:rPr lang="sv-SE">
                <a:solidFill>
                  <a:srgbClr val="CCEC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5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5344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AC240-125A-4F02-A078-A84508F5CD25}" type="slidenum">
              <a:rPr lang="sv-SE">
                <a:solidFill>
                  <a:srgbClr val="CCEC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3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4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023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5023E-29CD-475F-95FD-DC86CF87F516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52571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015AE-E717-4752-B39A-EF50FCCDA334}" type="slidenum">
              <a:rPr lang="sv-SE">
                <a:solidFill>
                  <a:srgbClr val="CCEC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8619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81FD2-ED00-4AA5-95A3-38C54FA6CBF7}" type="slidenum">
              <a:rPr lang="sv-SE">
                <a:solidFill>
                  <a:srgbClr val="CCEC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8938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1F990-7EC2-41AA-8AA8-59894EBF6517}" type="slidenum">
              <a:rPr lang="sv-SE">
                <a:solidFill>
                  <a:srgbClr val="CCEC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9989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5991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599112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09E50-8E09-459C-B45B-4FBDA6FA8016}" type="slidenum">
              <a:rPr lang="sv-SE">
                <a:solidFill>
                  <a:srgbClr val="CCEC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6528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276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0621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814763"/>
            <a:ext cx="4038600" cy="2062162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AEEA8-63FB-4DD0-BAC3-E59A4AF1A8AE}" type="slidenum">
              <a:rPr lang="sv-SE">
                <a:solidFill>
                  <a:srgbClr val="CCEC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7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8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514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8B9A4-4277-45B5-BC8E-AC197A9DC0A4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6721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D876E-6599-4198-B0DF-7F3BA17669DA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7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7135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E11F9-1FD5-4B14-B9E0-A7BA4C15D0BC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8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9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48239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39123-FA2E-4BFD-A9BB-C4DD7E957414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5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112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AC240-125A-4F02-A078-A84508F5CD25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3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4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4642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015AE-E717-4752-B39A-EF50FCCDA334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7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9220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81FD2-ED00-4AA5-95A3-38C54FA6CBF7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7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2501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grpSp>
          <p:nvGrpSpPr>
            <p:cNvPr id="103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10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0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0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1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1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1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1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1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1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</p:grpSp>
        <p:sp>
          <p:nvSpPr>
            <p:cNvPr id="411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411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104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37 w 717"/>
                <a:gd name="T1" fmla="*/ 845 h 845"/>
                <a:gd name="T2" fmla="*/ 737 w 717"/>
                <a:gd name="T3" fmla="*/ 821 h 845"/>
                <a:gd name="T4" fmla="*/ 594 w 717"/>
                <a:gd name="T5" fmla="*/ 605 h 845"/>
                <a:gd name="T6" fmla="*/ 416 w 717"/>
                <a:gd name="T7" fmla="*/ 396 h 845"/>
                <a:gd name="T8" fmla="*/ 23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9 w 717"/>
                <a:gd name="T15" fmla="*/ 198 h 845"/>
                <a:gd name="T16" fmla="*/ 410 w 717"/>
                <a:gd name="T17" fmla="*/ 408 h 845"/>
                <a:gd name="T18" fmla="*/ 588 w 717"/>
                <a:gd name="T19" fmla="*/ 623 h 845"/>
                <a:gd name="T20" fmla="*/ 737 w 717"/>
                <a:gd name="T21" fmla="*/ 845 h 845"/>
                <a:gd name="T22" fmla="*/ 73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04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7 w 407"/>
                <a:gd name="T1" fmla="*/ 414 h 414"/>
                <a:gd name="T2" fmla="*/ 417 w 407"/>
                <a:gd name="T3" fmla="*/ 396 h 414"/>
                <a:gd name="T4" fmla="*/ 23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6 w 407"/>
                <a:gd name="T13" fmla="*/ 204 h 414"/>
                <a:gd name="T14" fmla="*/ 417 w 407"/>
                <a:gd name="T15" fmla="*/ 414 h 414"/>
                <a:gd name="T16" fmla="*/ 41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412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104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606 w 586"/>
                <a:gd name="T1" fmla="*/ 0 h 599"/>
                <a:gd name="T2" fmla="*/ 588 w 586"/>
                <a:gd name="T3" fmla="*/ 0 h 599"/>
                <a:gd name="T4" fmla="*/ 417 w 586"/>
                <a:gd name="T5" fmla="*/ 132 h 599"/>
                <a:gd name="T6" fmla="*/ 26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7 w 586"/>
                <a:gd name="T17" fmla="*/ 282 h 599"/>
                <a:gd name="T18" fmla="*/ 423 w 586"/>
                <a:gd name="T19" fmla="*/ 138 h 599"/>
                <a:gd name="T20" fmla="*/ 606 w 586"/>
                <a:gd name="T21" fmla="*/ 0 h 599"/>
                <a:gd name="T22" fmla="*/ 60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04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9 w 269"/>
                <a:gd name="T1" fmla="*/ 0 h 252"/>
                <a:gd name="T2" fmla="*/ 26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9 w 269"/>
                <a:gd name="T15" fmla="*/ 0 h 252"/>
                <a:gd name="T16" fmla="*/ 27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04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04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04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grpSp>
          <p:nvGrpSpPr>
            <p:cNvPr id="105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105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105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105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105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</p:grpSp>
        <p:sp>
          <p:nvSpPr>
            <p:cNvPr id="105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05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</p:grpSp>
      <p:sp>
        <p:nvSpPr>
          <p:cNvPr id="1027" name="Rectangle 44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4135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Consumption based billing of heat and hot water costs- the German example</a:t>
            </a:r>
          </a:p>
        </p:txBody>
      </p:sp>
      <p:sp>
        <p:nvSpPr>
          <p:cNvPr id="413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30" name="Text Box 46"/>
          <p:cNvSpPr txBox="1">
            <a:spLocks noChangeArrowheads="1"/>
          </p:cNvSpPr>
          <p:nvPr/>
        </p:nvSpPr>
        <p:spPr bwMode="auto">
          <a:xfrm>
            <a:off x="390525" y="6086475"/>
            <a:ext cx="1301750" cy="36671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sv-SE" dirty="0">
                <a:solidFill>
                  <a:schemeClr val="bg2"/>
                </a:solidFill>
                <a:latin typeface="Arial" charset="0"/>
              </a:rPr>
              <a:t>www.iut.nu</a:t>
            </a:r>
          </a:p>
        </p:txBody>
      </p:sp>
      <p:sp>
        <p:nvSpPr>
          <p:cNvPr id="4144" name="Rectangle 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79838" y="6534150"/>
            <a:ext cx="2133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  <a:latin typeface="+mj-lt"/>
              </a:defRPr>
            </a:lvl1pPr>
          </a:lstStyle>
          <a:p>
            <a:pPr>
              <a:defRPr/>
            </a:pPr>
            <a:fld id="{E2F7270C-5B4D-4B7A-A7C5-34BEB7A7D7C9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4145" name="Rectangle 4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5288" y="6534150"/>
            <a:ext cx="2895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latin typeface="+mj-lt"/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4147" name="Rectangle 5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70650" y="6526213"/>
            <a:ext cx="1054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  <a:latin typeface="+mj-lt"/>
              </a:defRPr>
            </a:lvl1pPr>
          </a:lstStyle>
          <a:p>
            <a:pPr>
              <a:defRPr/>
            </a:pPr>
            <a:endParaRPr lang="sv-SE" dirty="0"/>
          </a:p>
        </p:txBody>
      </p:sp>
      <p:pic>
        <p:nvPicPr>
          <p:cNvPr id="1034" name="Picture 52" descr="IUTLOGANIM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165850"/>
            <a:ext cx="10080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grpSp>
          <p:nvGrpSpPr>
            <p:cNvPr id="103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10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0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0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1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1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1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1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1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1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411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411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04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37 w 717"/>
                <a:gd name="T1" fmla="*/ 845 h 845"/>
                <a:gd name="T2" fmla="*/ 737 w 717"/>
                <a:gd name="T3" fmla="*/ 821 h 845"/>
                <a:gd name="T4" fmla="*/ 594 w 717"/>
                <a:gd name="T5" fmla="*/ 605 h 845"/>
                <a:gd name="T6" fmla="*/ 416 w 717"/>
                <a:gd name="T7" fmla="*/ 396 h 845"/>
                <a:gd name="T8" fmla="*/ 23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9 w 717"/>
                <a:gd name="T15" fmla="*/ 198 h 845"/>
                <a:gd name="T16" fmla="*/ 410 w 717"/>
                <a:gd name="T17" fmla="*/ 408 h 845"/>
                <a:gd name="T18" fmla="*/ 588 w 717"/>
                <a:gd name="T19" fmla="*/ 623 h 845"/>
                <a:gd name="T20" fmla="*/ 737 w 717"/>
                <a:gd name="T21" fmla="*/ 845 h 845"/>
                <a:gd name="T22" fmla="*/ 73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04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7 w 407"/>
                <a:gd name="T1" fmla="*/ 414 h 414"/>
                <a:gd name="T2" fmla="*/ 417 w 407"/>
                <a:gd name="T3" fmla="*/ 396 h 414"/>
                <a:gd name="T4" fmla="*/ 23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6 w 407"/>
                <a:gd name="T13" fmla="*/ 204 h 414"/>
                <a:gd name="T14" fmla="*/ 417 w 407"/>
                <a:gd name="T15" fmla="*/ 414 h 414"/>
                <a:gd name="T16" fmla="*/ 41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412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04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606 w 586"/>
                <a:gd name="T1" fmla="*/ 0 h 599"/>
                <a:gd name="T2" fmla="*/ 588 w 586"/>
                <a:gd name="T3" fmla="*/ 0 h 599"/>
                <a:gd name="T4" fmla="*/ 417 w 586"/>
                <a:gd name="T5" fmla="*/ 132 h 599"/>
                <a:gd name="T6" fmla="*/ 26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7 w 586"/>
                <a:gd name="T17" fmla="*/ 282 h 599"/>
                <a:gd name="T18" fmla="*/ 423 w 586"/>
                <a:gd name="T19" fmla="*/ 138 h 599"/>
                <a:gd name="T20" fmla="*/ 606 w 586"/>
                <a:gd name="T21" fmla="*/ 0 h 599"/>
                <a:gd name="T22" fmla="*/ 60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04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9 w 269"/>
                <a:gd name="T1" fmla="*/ 0 h 252"/>
                <a:gd name="T2" fmla="*/ 26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9 w 269"/>
                <a:gd name="T15" fmla="*/ 0 h 252"/>
                <a:gd name="T16" fmla="*/ 27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04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04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04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grpSp>
          <p:nvGrpSpPr>
            <p:cNvPr id="105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sv-S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105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sv-S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105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sv-S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105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sv-S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105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sv-S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105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05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</p:grpSp>
      <p:sp>
        <p:nvSpPr>
          <p:cNvPr id="1027" name="Rectangle 44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3B76"/>
              </a:solidFill>
              <a:latin typeface="Verdana" pitchFamily="34" charset="0"/>
            </a:endParaRPr>
          </a:p>
        </p:txBody>
      </p:sp>
      <p:sp>
        <p:nvSpPr>
          <p:cNvPr id="4135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Consumption based billing of heat and hot water costs- the German example</a:t>
            </a:r>
          </a:p>
        </p:txBody>
      </p:sp>
      <p:sp>
        <p:nvSpPr>
          <p:cNvPr id="413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30" name="Text Box 46"/>
          <p:cNvSpPr txBox="1">
            <a:spLocks noChangeArrowheads="1"/>
          </p:cNvSpPr>
          <p:nvPr/>
        </p:nvSpPr>
        <p:spPr bwMode="auto">
          <a:xfrm>
            <a:off x="390525" y="6086475"/>
            <a:ext cx="1301750" cy="36671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sv-SE" dirty="0">
                <a:solidFill>
                  <a:srgbClr val="CCECFF"/>
                </a:solidFill>
                <a:latin typeface="Arial" charset="0"/>
              </a:rPr>
              <a:t>www.iut.nu</a:t>
            </a:r>
          </a:p>
        </p:txBody>
      </p:sp>
      <p:sp>
        <p:nvSpPr>
          <p:cNvPr id="4144" name="Rectangle 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79838" y="6534150"/>
            <a:ext cx="2133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F7270C-5B4D-4B7A-A7C5-34BEB7A7D7C9}" type="slidenum">
              <a:rPr lang="sv-SE">
                <a:solidFill>
                  <a:srgbClr val="CCEC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4145" name="Rectangle 4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5288" y="6534150"/>
            <a:ext cx="2895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latin typeface="+mj-lt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4147" name="Rectangle 5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70650" y="6526213"/>
            <a:ext cx="1054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  <p:pic>
        <p:nvPicPr>
          <p:cNvPr id="1034" name="Picture 52" descr="IUTLOGANIM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165850"/>
            <a:ext cx="10080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0692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ut.nu/wp-content/uploads/2018/07/IUT-position-paper-for-the-EU-Partnership-for-Housing-040518FINAL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Underrubrik 2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400800" cy="187220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sv-SE" dirty="0">
                <a:effectLst/>
                <a:latin typeface="Arial" charset="0"/>
                <a:cs typeface="Arial" charset="0"/>
              </a:rPr>
              <a:t>Sven Bergenstråhle</a:t>
            </a:r>
          </a:p>
          <a:p>
            <a:pPr eaLnBrk="1" hangingPunct="1">
              <a:buFont typeface="Arial" charset="0"/>
              <a:buNone/>
            </a:pPr>
            <a:r>
              <a:rPr lang="en-US" dirty="0">
                <a:effectLst/>
                <a:latin typeface="Arial" charset="0"/>
                <a:cs typeface="Arial" charset="0"/>
              </a:rPr>
              <a:t>Researcher   </a:t>
            </a:r>
          </a:p>
          <a:p>
            <a:pPr eaLnBrk="1" hangingPunct="1">
              <a:buFont typeface="Arial" charset="0"/>
              <a:buNone/>
            </a:pPr>
            <a:r>
              <a:rPr lang="en-US" dirty="0">
                <a:effectLst/>
                <a:latin typeface="Arial" charset="0"/>
                <a:cs typeface="Arial" charset="0"/>
              </a:rPr>
              <a:t>President</a:t>
            </a:r>
          </a:p>
          <a:p>
            <a:pPr eaLnBrk="1" hangingPunct="1">
              <a:buFont typeface="Arial" charset="0"/>
              <a:buNone/>
            </a:pPr>
            <a:r>
              <a:rPr lang="en-US" dirty="0">
                <a:effectLst/>
                <a:latin typeface="Arial" charset="0"/>
                <a:cs typeface="Arial" charset="0"/>
              </a:rPr>
              <a:t>International Union of Tenants</a:t>
            </a:r>
          </a:p>
          <a:p>
            <a:pPr eaLnBrk="1" hangingPunct="1">
              <a:buFont typeface="Arial" charset="0"/>
              <a:buNone/>
            </a:pPr>
            <a:r>
              <a:rPr lang="en-US" dirty="0">
                <a:effectLst/>
                <a:latin typeface="Arial" charset="0"/>
                <a:cs typeface="Arial" charset="0"/>
              </a:rPr>
              <a:t>svenbergen@telia.com</a:t>
            </a:r>
          </a:p>
        </p:txBody>
      </p:sp>
      <p:sp>
        <p:nvSpPr>
          <p:cNvPr id="3" name="Rubrik 2"/>
          <p:cNvSpPr>
            <a:spLocks noGrp="1"/>
          </p:cNvSpPr>
          <p:nvPr>
            <p:ph type="ctrTitle" sz="quarter"/>
          </p:nvPr>
        </p:nvSpPr>
        <p:spPr>
          <a:xfrm>
            <a:off x="685800" y="764704"/>
            <a:ext cx="7772400" cy="2119446"/>
          </a:xfrm>
        </p:spPr>
        <p:txBody>
          <a:bodyPr/>
          <a:lstStyle/>
          <a:p>
            <a:br>
              <a:rPr lang="en-US" sz="3600" b="1" dirty="0">
                <a:effectLst/>
              </a:rPr>
            </a:br>
            <a:br>
              <a:rPr lang="en-US" sz="3600" b="1" dirty="0">
                <a:effectLst/>
              </a:rPr>
            </a:br>
            <a:r>
              <a:rPr lang="en-US" sz="3600" b="1" dirty="0">
                <a:effectLst/>
              </a:rPr>
              <a:t>Regulation of housing market</a:t>
            </a:r>
            <a:br>
              <a:rPr lang="en-US" sz="3600" b="1" dirty="0">
                <a:effectLst/>
              </a:rPr>
            </a:br>
            <a:br>
              <a:rPr lang="en-US" sz="3600" b="1" dirty="0">
                <a:effectLst/>
              </a:rPr>
            </a:br>
            <a:r>
              <a:rPr lang="en-US" sz="2400" b="1" dirty="0">
                <a:effectLst/>
              </a:rPr>
              <a:t>Promoting the Right to Housing at the EU level – challenges and policy proposals</a:t>
            </a:r>
            <a:endParaRPr lang="sv-SE" sz="2400" b="1" dirty="0">
              <a:effectLst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1403648" y="2982724"/>
            <a:ext cx="63367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>
                <a:latin typeface="+mj-lt"/>
                <a:ea typeface="Calibri" panose="020F0502020204030204" pitchFamily="34" charset="0"/>
              </a:rPr>
              <a:t>Barcelona </a:t>
            </a:r>
            <a:r>
              <a:rPr lang="sv-SE" sz="2400" b="1" dirty="0" err="1">
                <a:latin typeface="+mj-lt"/>
                <a:ea typeface="Calibri" panose="020F0502020204030204" pitchFamily="34" charset="0"/>
              </a:rPr>
              <a:t>March</a:t>
            </a:r>
            <a:r>
              <a:rPr lang="de-DE" sz="2400" b="1" dirty="0">
                <a:latin typeface="+mj-lt"/>
              </a:rPr>
              <a:t> 5 2018</a:t>
            </a:r>
          </a:p>
          <a:p>
            <a:pPr algn="ctr"/>
            <a:endParaRPr lang="sv-SE" sz="2800" b="1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>
                <a:effectLst/>
              </a:rPr>
              <a:t>Recommendations (3)</a:t>
            </a:r>
          </a:p>
        </p:txBody>
      </p:sp>
      <p:sp>
        <p:nvSpPr>
          <p:cNvPr id="4099" name="Platshållare för innehåll 2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 eaLnBrk="1" hangingPunct="1"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400" b="1" dirty="0">
                <a:effectLst/>
                <a:latin typeface="+mj-lt"/>
              </a:rPr>
              <a:t>Rent stabilization and control</a:t>
            </a:r>
          </a:p>
          <a:p>
            <a:pPr lvl="1" eaLnBrk="1" hangingPunct="1"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effectLst/>
                <a:latin typeface="+mj-lt"/>
              </a:rPr>
              <a:t>Regulation a national decision – the subsidiarity principle </a:t>
            </a:r>
          </a:p>
          <a:p>
            <a:pPr lvl="1" eaLnBrk="1" hangingPunct="1"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effectLst/>
                <a:latin typeface="+mj-lt"/>
              </a:rPr>
              <a:t>Establishment of local comparable rent systems</a:t>
            </a:r>
          </a:p>
          <a:p>
            <a:pPr lvl="1" eaLnBrk="1" hangingPunct="1"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effectLst/>
                <a:latin typeface="+mj-lt"/>
              </a:rPr>
              <a:t>Size, standard, services offered, location and the condition of the dwelling</a:t>
            </a:r>
          </a:p>
          <a:p>
            <a:pPr eaLnBrk="1" hangingPunct="1"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400" b="1" dirty="0">
                <a:effectLst/>
                <a:latin typeface="+mj-lt"/>
              </a:rPr>
              <a:t>Security of tenure and the production of new affordable housing</a:t>
            </a:r>
          </a:p>
          <a:p>
            <a:pPr lvl="1" eaLnBrk="1" hangingPunct="1"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effectLst/>
                <a:latin typeface="+mj-lt"/>
              </a:rPr>
              <a:t>Indefinite, unlimited rental contracts</a:t>
            </a:r>
          </a:p>
          <a:p>
            <a:pPr lvl="1" eaLnBrk="1" hangingPunct="1"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effectLst/>
                <a:latin typeface="+mj-lt"/>
              </a:rPr>
              <a:t>Not-for-profit housing</a:t>
            </a:r>
          </a:p>
          <a:p>
            <a:pPr lvl="1" eaLnBrk="1" hangingPunct="1"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effectLst/>
                <a:latin typeface="+mj-lt"/>
              </a:rPr>
              <a:t>Subsidies with conditions that they are not capitalized to ensure affordable rents  </a:t>
            </a:r>
          </a:p>
          <a:p>
            <a:pPr eaLnBrk="1" hangingPunct="1">
              <a:buClrTx/>
              <a:buSzPct val="100000"/>
              <a:buFont typeface="Wingdings" panose="05000000000000000000" pitchFamily="2" charset="2"/>
              <a:buChar char="§"/>
              <a:defRPr/>
            </a:pPr>
            <a:endParaRPr lang="sv-SE" sz="2400" dirty="0"/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sv-SE" dirty="0">
              <a:latin typeface="Calibri" pitchFamily="34" charset="0"/>
            </a:endParaRP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-1609725" y="12763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4230688" algn="ctr"/>
              </a:tabLst>
            </a:pPr>
            <a:endParaRPr lang="sv-SE" dirty="0"/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sv-SE" dirty="0"/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1979613" y="6076950"/>
            <a:ext cx="63373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sz="1600" dirty="0">
                <a:solidFill>
                  <a:srgbClr val="4B90CD"/>
                </a:solidFill>
                <a:cs typeface="Times New Roman" pitchFamily="18" charset="0"/>
              </a:rPr>
              <a:t>Sven Bergenstråhle</a:t>
            </a:r>
            <a:endParaRPr lang="sv-SE" sz="1600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5788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181BFEF7-AB37-43AF-BF53-45A930022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9144000" cy="6092104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E2A91F05-E63D-4FE6-8348-37551E529A92}"/>
              </a:ext>
            </a:extLst>
          </p:cNvPr>
          <p:cNvSpPr txBox="1"/>
          <p:nvPr/>
        </p:nvSpPr>
        <p:spPr>
          <a:xfrm>
            <a:off x="5148064" y="3933056"/>
            <a:ext cx="35283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It is a strong positive correlation between part </a:t>
            </a:r>
            <a:r>
              <a:rPr lang="en-GB" sz="1600"/>
              <a:t>of households </a:t>
            </a:r>
            <a:r>
              <a:rPr lang="en-GB" sz="1600" dirty="0"/>
              <a:t>in rental housing and GDP/person in countries in Europe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b="1" dirty="0">
                <a:effectLst/>
              </a:rPr>
            </a:br>
            <a:br>
              <a:rPr lang="en-US" sz="3600" b="1" dirty="0">
                <a:effectLst/>
              </a:rPr>
            </a:br>
            <a:r>
              <a:rPr lang="en-US" sz="3600" b="1" dirty="0">
                <a:effectLst/>
              </a:rPr>
              <a:t>That’s all</a:t>
            </a:r>
            <a:br>
              <a:rPr lang="en-US" sz="3600" b="1" dirty="0">
                <a:effectLst/>
              </a:rPr>
            </a:br>
            <a:br>
              <a:rPr lang="en-US" sz="3600" b="1" dirty="0">
                <a:effectLst/>
              </a:rPr>
            </a:br>
            <a:br>
              <a:rPr lang="en-US" sz="3600" b="1" dirty="0">
                <a:effectLst/>
              </a:rPr>
            </a:br>
            <a:r>
              <a:rPr lang="en-US" sz="3600" b="1" dirty="0">
                <a:effectLst/>
              </a:rPr>
              <a:t>Thank you for listening!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sv-SE" dirty="0">
              <a:effectLst/>
            </a:endParaRPr>
          </a:p>
          <a:p>
            <a:pPr algn="ctr"/>
            <a:endParaRPr lang="sv-SE" dirty="0">
              <a:effectLst/>
            </a:endParaRPr>
          </a:p>
          <a:p>
            <a:pPr algn="ctr"/>
            <a:endParaRPr lang="sv-SE" dirty="0">
              <a:effectLst/>
            </a:endParaRPr>
          </a:p>
          <a:p>
            <a:pPr algn="ctr"/>
            <a:endParaRPr lang="sv-SE" dirty="0">
              <a:effectLst/>
            </a:endParaRPr>
          </a:p>
          <a:p>
            <a:pPr algn="ctr"/>
            <a:r>
              <a:rPr lang="sv-SE" b="1" dirty="0">
                <a:effectLst/>
              </a:rPr>
              <a:t>Sven Bergenstråhle</a:t>
            </a:r>
          </a:p>
          <a:p>
            <a:pPr algn="ctr"/>
            <a:r>
              <a:rPr lang="sv-SE" b="1" dirty="0">
                <a:effectLst/>
              </a:rPr>
              <a:t>svenbergen@telia.com</a:t>
            </a:r>
          </a:p>
          <a:p>
            <a:pPr algn="ctr"/>
            <a:endParaRPr lang="sv-SE" dirty="0">
              <a:effectLst/>
            </a:endParaRPr>
          </a:p>
          <a:p>
            <a:pPr algn="ctr"/>
            <a:endParaRPr lang="sv-SE" dirty="0">
              <a:effectLst/>
            </a:endParaRPr>
          </a:p>
          <a:p>
            <a:pPr algn="ctr"/>
            <a:endParaRPr lang="sv-SE" dirty="0">
              <a:effectLst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3417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53CC82-32D4-4B09-A4E3-D7DDF6EF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>
                <a:effectLst/>
              </a:rPr>
              <a:t>I will talk about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97A3DCA-0A0B-455D-8B42-2BFD144EC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en-GB" sz="2400" dirty="0">
                <a:effectLst/>
              </a:rPr>
              <a:t>Trends in Europe</a:t>
            </a:r>
          </a:p>
          <a:p>
            <a:pPr>
              <a:buClrTx/>
            </a:pPr>
            <a:r>
              <a:rPr lang="en-US" sz="2400" dirty="0">
                <a:effectLst/>
              </a:rPr>
              <a:t>Housing differs completely from any other market</a:t>
            </a:r>
          </a:p>
          <a:p>
            <a:pPr lvl="0">
              <a:buClrTx/>
            </a:pPr>
            <a:r>
              <a:rPr lang="en-US" sz="2400" dirty="0">
                <a:solidFill>
                  <a:srgbClr val="003B76"/>
                </a:solidFill>
                <a:effectLst/>
              </a:rPr>
              <a:t>IUT Position paper</a:t>
            </a:r>
          </a:p>
          <a:p>
            <a:pPr>
              <a:buClrTx/>
            </a:pPr>
            <a:r>
              <a:rPr lang="en-US" sz="2400" dirty="0">
                <a:effectLst/>
              </a:rPr>
              <a:t>The need of regulations</a:t>
            </a:r>
          </a:p>
          <a:p>
            <a:pPr>
              <a:buClrTx/>
            </a:pPr>
            <a:r>
              <a:rPr lang="en-US" sz="2400" dirty="0">
                <a:effectLst/>
              </a:rPr>
              <a:t>Short-term rental apartments for tourists</a:t>
            </a:r>
          </a:p>
          <a:p>
            <a:pPr>
              <a:buClrTx/>
            </a:pPr>
            <a:r>
              <a:rPr lang="en-US" sz="2400" dirty="0">
                <a:effectLst/>
              </a:rPr>
              <a:t>EU Urban Agenda Housing Partnership Action Plan Recommendations – part of</a:t>
            </a:r>
          </a:p>
          <a:p>
            <a:pPr>
              <a:buClrTx/>
            </a:pPr>
            <a:r>
              <a:rPr lang="en-US" sz="2400" dirty="0">
                <a:effectLst/>
              </a:rPr>
              <a:t>Rental housing in OECD</a:t>
            </a:r>
          </a:p>
          <a:p>
            <a:pPr>
              <a:buClrTx/>
            </a:pPr>
            <a:endParaRPr lang="en-GB" sz="2400" dirty="0">
              <a:effectLst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8CCC688-331C-43C6-84E3-F6A174742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Sven Bergenstråhle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41862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4AE19F-C130-4935-8322-F04C62BD6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effectLst/>
              </a:rPr>
              <a:t>Trends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9F3F55-8CF7-4962-9BBA-0A1CB7B81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276725"/>
          </a:xfrm>
        </p:spPr>
        <p:txBody>
          <a:bodyPr/>
          <a:lstStyle/>
          <a:p>
            <a:pPr>
              <a:spcBef>
                <a:spcPts val="600"/>
              </a:spcBef>
              <a:buClrTx/>
            </a:pPr>
            <a:r>
              <a:rPr lang="en-US" sz="2200" dirty="0">
                <a:effectLst/>
              </a:rPr>
              <a:t>Increasing amount of people cannot access adequate housing.</a:t>
            </a:r>
          </a:p>
          <a:p>
            <a:pPr>
              <a:spcBef>
                <a:spcPts val="600"/>
              </a:spcBef>
              <a:buClrTx/>
            </a:pPr>
            <a:r>
              <a:rPr lang="en-US" sz="2200" dirty="0">
                <a:effectLst/>
              </a:rPr>
              <a:t>Increasing utility prices, housing costs and housing exclusions especially in profit-oriented and speculative parts of the sector, social segregation, and economic marginalization of low and middle-income groups </a:t>
            </a:r>
          </a:p>
          <a:p>
            <a:pPr>
              <a:spcBef>
                <a:spcPts val="600"/>
              </a:spcBef>
              <a:buClrTx/>
            </a:pPr>
            <a:r>
              <a:rPr lang="en-US" sz="2200" dirty="0">
                <a:effectLst/>
              </a:rPr>
              <a:t>Increasing number of homeless people as well as the number of people on the waiting lists for social and public housing. </a:t>
            </a:r>
          </a:p>
          <a:p>
            <a:pPr>
              <a:spcBef>
                <a:spcPts val="600"/>
              </a:spcBef>
              <a:buClrTx/>
            </a:pPr>
            <a:r>
              <a:rPr lang="en-US" sz="2200" dirty="0">
                <a:effectLst/>
              </a:rPr>
              <a:t>Private big multinational actors like </a:t>
            </a:r>
            <a:r>
              <a:rPr lang="en-US" sz="2200" b="1" dirty="0">
                <a:effectLst/>
              </a:rPr>
              <a:t>Blackstone Group,</a:t>
            </a:r>
            <a:r>
              <a:rPr lang="en-US" sz="2200" dirty="0">
                <a:effectLst/>
              </a:rPr>
              <a:t> </a:t>
            </a:r>
            <a:r>
              <a:rPr lang="en-US" sz="2200" b="1" dirty="0" err="1">
                <a:effectLst/>
              </a:rPr>
              <a:t>Vonovia</a:t>
            </a:r>
            <a:r>
              <a:rPr lang="en-US" sz="2200" b="1" dirty="0">
                <a:effectLst/>
              </a:rPr>
              <a:t> and landlord cartels</a:t>
            </a:r>
            <a:r>
              <a:rPr lang="en-US" sz="2200" dirty="0">
                <a:effectLst/>
              </a:rPr>
              <a:t> have a growing impact on housing markets  </a:t>
            </a:r>
          </a:p>
          <a:p>
            <a:pPr>
              <a:spcBef>
                <a:spcPts val="600"/>
              </a:spcBef>
              <a:buClrTx/>
            </a:pPr>
            <a:r>
              <a:rPr lang="en-US" sz="2200" dirty="0">
                <a:effectLst/>
              </a:rPr>
              <a:t>Tax avoidance and evasion by those big mergers by share deals that are exempted from real estate taxes.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D66C676-25AD-4562-873C-09809E3A3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0097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>
                <a:effectLst/>
              </a:rPr>
              <a:t>Housing differs completely from any other market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4287" y="1556792"/>
            <a:ext cx="8229600" cy="4586635"/>
          </a:xfrm>
        </p:spPr>
        <p:txBody>
          <a:bodyPr/>
          <a:lstStyle/>
          <a:p>
            <a:pPr>
              <a:spcBef>
                <a:spcPts val="0"/>
              </a:spcBef>
              <a:buClrTx/>
            </a:pPr>
            <a:r>
              <a:rPr lang="en-GB" sz="2200" dirty="0">
                <a:effectLst/>
              </a:rPr>
              <a:t>Has a unique set of characteristics and is a human right</a:t>
            </a:r>
          </a:p>
          <a:p>
            <a:pPr>
              <a:spcBef>
                <a:spcPts val="0"/>
              </a:spcBef>
              <a:buClrTx/>
            </a:pPr>
            <a:r>
              <a:rPr lang="en-GB" sz="2200" dirty="0">
                <a:effectLst/>
              </a:rPr>
              <a:t>We build societies not only houses</a:t>
            </a:r>
          </a:p>
          <a:p>
            <a:pPr>
              <a:spcBef>
                <a:spcPts val="0"/>
              </a:spcBef>
              <a:buClrTx/>
            </a:pPr>
            <a:r>
              <a:rPr lang="en-GB" sz="2200" dirty="0">
                <a:effectLst/>
              </a:rPr>
              <a:t>Extremely sensitive for changes in demand</a:t>
            </a:r>
          </a:p>
          <a:p>
            <a:pPr>
              <a:spcBef>
                <a:spcPts val="0"/>
              </a:spcBef>
              <a:buClrTx/>
            </a:pPr>
            <a:r>
              <a:rPr lang="en-GB" sz="2200" dirty="0">
                <a:effectLst/>
              </a:rPr>
              <a:t>Has strong impact on the whole economy</a:t>
            </a:r>
          </a:p>
          <a:p>
            <a:pPr lvl="0">
              <a:spcBef>
                <a:spcPts val="0"/>
              </a:spcBef>
              <a:buClr>
                <a:srgbClr val="003B76"/>
              </a:buClr>
            </a:pPr>
            <a:r>
              <a:rPr lang="en-US" sz="2200" dirty="0">
                <a:solidFill>
                  <a:srgbClr val="003B76"/>
                </a:solidFill>
                <a:effectLst/>
              </a:rPr>
              <a:t>Housing  takes the largest share of the household budget  - Lower rents/housing costs mean higher consumption of other services and goods.</a:t>
            </a:r>
          </a:p>
          <a:p>
            <a:pPr lvl="0">
              <a:spcBef>
                <a:spcPts val="0"/>
              </a:spcBef>
              <a:buClr>
                <a:srgbClr val="003B76"/>
              </a:buClr>
            </a:pPr>
            <a:r>
              <a:rPr lang="en-US" sz="2200" dirty="0">
                <a:solidFill>
                  <a:srgbClr val="003B76"/>
                </a:solidFill>
                <a:effectLst/>
              </a:rPr>
              <a:t>The construction of new housing and other infrastructure investments, maintenance and energy-saving investments in homes and workplaces create jobs</a:t>
            </a:r>
          </a:p>
          <a:p>
            <a:pPr lvl="0">
              <a:spcBef>
                <a:spcPts val="0"/>
              </a:spcBef>
              <a:buClr>
                <a:srgbClr val="003B76"/>
              </a:buClr>
            </a:pPr>
            <a:r>
              <a:rPr lang="en-US" sz="2200" dirty="0">
                <a:solidFill>
                  <a:srgbClr val="003B76"/>
                </a:solidFill>
                <a:effectLst/>
              </a:rPr>
              <a:t>But investing in existing properties to make money on capital appreciation creates no new jobs and makes housing more expensive. </a:t>
            </a:r>
            <a:endParaRPr lang="en-US" sz="2200" dirty="0">
              <a:solidFill>
                <a:srgbClr val="003B76"/>
              </a:solidFill>
            </a:endParaRPr>
          </a:p>
          <a:p>
            <a:endParaRPr lang="sv-SE" dirty="0">
              <a:effectLst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CCECFF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Sven Bergenstråhle</a:t>
            </a: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004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F0E259-B975-4D72-8267-135EE7014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>
              <a:spcBef>
                <a:spcPts val="0"/>
              </a:spcBef>
              <a:buClr>
                <a:srgbClr val="003B76">
                  <a:lumMod val="75000"/>
                </a:srgbClr>
              </a:buClr>
              <a:buSzPct val="60000"/>
              <a:defRPr/>
            </a:pPr>
            <a:r>
              <a:rPr lang="en-GB" sz="3600" b="1" dirty="0">
                <a:effectLst/>
              </a:rPr>
              <a:t>IUT Position Paper May 2018</a:t>
            </a:r>
            <a:br>
              <a:rPr lang="en-GB" sz="3600" b="1" dirty="0">
                <a:effectLst/>
              </a:rPr>
            </a:br>
            <a:r>
              <a:rPr lang="en-US" sz="2000" b="1" dirty="0">
                <a:solidFill>
                  <a:srgbClr val="003B76">
                    <a:lumMod val="75000"/>
                  </a:srgbClr>
                </a:solidFill>
                <a:effectLst/>
                <a:uFill>
                  <a:solidFill>
                    <a:srgbClr val="FFFFFF"/>
                  </a:solidFill>
                </a:uFill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https://www.iut.nu/policy/ </a:t>
            </a:r>
            <a:r>
              <a:rPr lang="en-US" sz="2200" dirty="0">
                <a:solidFill>
                  <a:srgbClr val="003B76">
                    <a:lumMod val="75000"/>
                  </a:srgbClr>
                </a:solidFill>
                <a:effectLst/>
                <a:uFill>
                  <a:solidFill>
                    <a:srgbClr val="FFFFFF"/>
                  </a:solidFill>
                </a:uFill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e</a:t>
            </a:r>
            <a:r>
              <a:rPr lang="en-US" sz="2200" u="sng" dirty="0">
                <a:solidFill>
                  <a:srgbClr val="DADADA">
                    <a:lumMod val="10000"/>
                  </a:srgbClr>
                </a:solidFill>
                <a:effectLst/>
                <a:uFill>
                  <a:solidFill>
                    <a:srgbClr val="FFFFFF"/>
                  </a:solidFill>
                </a:uFill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.g.</a:t>
            </a:r>
            <a:endParaRPr lang="en-GB" sz="3600" b="1" dirty="0">
              <a:effectLst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4ABF2E7-A941-4D85-9BE1-2B1ACD2E6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Clr>
                <a:srgbClr val="003B76">
                  <a:lumMod val="75000"/>
                </a:srgbClr>
              </a:buClr>
              <a:defRPr/>
            </a:pPr>
            <a:r>
              <a:rPr lang="en-US" sz="2200" u="sng" dirty="0">
                <a:solidFill>
                  <a:schemeClr val="tx1">
                    <a:lumMod val="75000"/>
                  </a:schemeClr>
                </a:solidFill>
                <a:effectLst/>
                <a:uFill>
                  <a:solidFill>
                    <a:schemeClr val="bg1"/>
                  </a:solidFill>
                </a:u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National rules should be recognized according to the principle of subsidiarity</a:t>
            </a:r>
            <a:endParaRPr lang="en-US" sz="2200" u="sng" dirty="0">
              <a:solidFill>
                <a:schemeClr val="tx1">
                  <a:lumMod val="75000"/>
                </a:schemeClr>
              </a:solidFill>
              <a:effectLst/>
              <a:uFill>
                <a:solidFill>
                  <a:schemeClr val="bg1"/>
                </a:solidFill>
              </a:uFill>
            </a:endParaRPr>
          </a:p>
          <a:p>
            <a:pPr>
              <a:spcBef>
                <a:spcPts val="0"/>
              </a:spcBef>
              <a:buClr>
                <a:srgbClr val="003B76">
                  <a:lumMod val="75000"/>
                </a:srgbClr>
              </a:buClr>
              <a:defRPr/>
            </a:pPr>
            <a:r>
              <a:rPr lang="en-US" sz="2200" u="sng" dirty="0">
                <a:solidFill>
                  <a:srgbClr val="003B76">
                    <a:lumMod val="75000"/>
                  </a:srgbClr>
                </a:solidFill>
                <a:effectLst/>
                <a:uFill>
                  <a:solidFill>
                    <a:srgbClr val="FFFFFF"/>
                  </a:solidFill>
                </a:u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Decision on the scope of social housing and the means to expand the supply of rental housing that even households with low and low to median income could afford </a:t>
            </a:r>
            <a:r>
              <a:rPr lang="en-US" sz="2200" b="1" u="sng" dirty="0">
                <a:solidFill>
                  <a:srgbClr val="003B76">
                    <a:lumMod val="75000"/>
                  </a:srgbClr>
                </a:solidFill>
                <a:effectLst/>
                <a:uFill>
                  <a:solidFill>
                    <a:srgbClr val="FFFFFF"/>
                  </a:solidFill>
                </a:u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without interference from the EU-commission</a:t>
            </a:r>
            <a:r>
              <a:rPr lang="en-US" sz="2200" u="sng" dirty="0">
                <a:solidFill>
                  <a:srgbClr val="003B76">
                    <a:lumMod val="75000"/>
                  </a:srgbClr>
                </a:solidFill>
                <a:effectLst/>
                <a:uFill>
                  <a:solidFill>
                    <a:srgbClr val="FFFFFF"/>
                  </a:solidFill>
                </a:u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.</a:t>
            </a:r>
          </a:p>
          <a:p>
            <a:pPr>
              <a:spcBef>
                <a:spcPts val="0"/>
              </a:spcBef>
              <a:buClr>
                <a:srgbClr val="003B76">
                  <a:lumMod val="75000"/>
                </a:srgbClr>
              </a:buClr>
              <a:defRPr/>
            </a:pPr>
            <a:r>
              <a:rPr lang="en-US" sz="2200" u="sng" dirty="0">
                <a:solidFill>
                  <a:schemeClr val="tx1">
                    <a:lumMod val="75000"/>
                  </a:schemeClr>
                </a:solidFill>
                <a:effectLst/>
                <a:uFill>
                  <a:solidFill>
                    <a:schemeClr val="bg1"/>
                  </a:solidFill>
                </a:u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Security of tenure </a:t>
            </a:r>
          </a:p>
          <a:p>
            <a:pPr lvl="1">
              <a:spcBef>
                <a:spcPts val="0"/>
              </a:spcBef>
              <a:buClr>
                <a:srgbClr val="003B76">
                  <a:lumMod val="75000"/>
                </a:srgbClr>
              </a:buClr>
              <a:defRPr/>
            </a:pPr>
            <a:r>
              <a:rPr lang="en-US" sz="2000" u="sng" dirty="0">
                <a:solidFill>
                  <a:schemeClr val="tx1">
                    <a:lumMod val="75000"/>
                  </a:schemeClr>
                </a:solidFill>
                <a:effectLst/>
                <a:uFill>
                  <a:solidFill>
                    <a:schemeClr val="bg1"/>
                  </a:solidFill>
                </a:u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Limitations on reasons for eviction of tenants</a:t>
            </a:r>
          </a:p>
          <a:p>
            <a:pPr lvl="1">
              <a:spcBef>
                <a:spcPts val="0"/>
              </a:spcBef>
              <a:buClr>
                <a:srgbClr val="003B76">
                  <a:lumMod val="75000"/>
                </a:srgbClr>
              </a:buClr>
              <a:defRPr/>
            </a:pPr>
            <a:r>
              <a:rPr lang="en-US" sz="2000" u="sng" dirty="0">
                <a:solidFill>
                  <a:schemeClr val="tx1">
                    <a:lumMod val="75000"/>
                  </a:schemeClr>
                </a:solidFill>
                <a:effectLst/>
                <a:uFill>
                  <a:solidFill>
                    <a:schemeClr val="bg1"/>
                  </a:solidFill>
                </a:u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No renovictions – influence of tenants of the scope of renovations</a:t>
            </a:r>
          </a:p>
          <a:p>
            <a:pPr>
              <a:spcBef>
                <a:spcPts val="0"/>
              </a:spcBef>
              <a:buClr>
                <a:srgbClr val="003B76">
                  <a:lumMod val="75000"/>
                </a:srgbClr>
              </a:buClr>
              <a:defRPr/>
            </a:pPr>
            <a:r>
              <a:rPr lang="en-US" sz="2200" u="sng" dirty="0">
                <a:solidFill>
                  <a:schemeClr val="tx1">
                    <a:lumMod val="75000"/>
                  </a:schemeClr>
                </a:solidFill>
                <a:effectLst/>
                <a:uFill>
                  <a:solidFill>
                    <a:schemeClr val="bg1"/>
                  </a:solidFill>
                </a:u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Rent stabilization and control</a:t>
            </a:r>
          </a:p>
          <a:p>
            <a:pPr>
              <a:spcBef>
                <a:spcPts val="0"/>
              </a:spcBef>
              <a:buClr>
                <a:srgbClr val="003B76">
                  <a:lumMod val="75000"/>
                </a:srgbClr>
              </a:buClr>
              <a:defRPr/>
            </a:pPr>
            <a:r>
              <a:rPr lang="en-US" sz="2200" u="sng" dirty="0">
                <a:solidFill>
                  <a:schemeClr val="tx1">
                    <a:lumMod val="75000"/>
                  </a:schemeClr>
                </a:solidFill>
                <a:effectLst/>
                <a:uFill>
                  <a:solidFill>
                    <a:schemeClr val="bg1"/>
                  </a:solidFill>
                </a:u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Best practices</a:t>
            </a:r>
          </a:p>
          <a:p>
            <a:pPr>
              <a:spcBef>
                <a:spcPts val="0"/>
              </a:spcBef>
              <a:buClr>
                <a:srgbClr val="003B76">
                  <a:lumMod val="75000"/>
                </a:srgbClr>
              </a:buClr>
              <a:defRPr/>
            </a:pPr>
            <a:r>
              <a:rPr lang="en-US" sz="2200" u="sng" dirty="0">
                <a:solidFill>
                  <a:schemeClr val="tx1">
                    <a:lumMod val="75000"/>
                  </a:schemeClr>
                </a:solidFill>
                <a:effectLst/>
                <a:uFill>
                  <a:solidFill>
                    <a:schemeClr val="bg1"/>
                  </a:solidFill>
                </a:u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 base for IUT work in Housing Partnership</a:t>
            </a:r>
          </a:p>
          <a:p>
            <a:pPr lvl="1">
              <a:spcBef>
                <a:spcPts val="0"/>
              </a:spcBef>
              <a:buClr>
                <a:srgbClr val="003B76">
                  <a:lumMod val="75000"/>
                </a:srgbClr>
              </a:buClr>
              <a:defRPr/>
            </a:pPr>
            <a:endParaRPr lang="en-US" sz="1800" u="sng" dirty="0">
              <a:solidFill>
                <a:schemeClr val="tx1">
                  <a:lumMod val="75000"/>
                </a:schemeClr>
              </a:solidFill>
              <a:effectLst/>
              <a:uFill>
                <a:solidFill>
                  <a:schemeClr val="bg1"/>
                </a:solidFill>
              </a:uFill>
              <a:hlinkClick r:id="rId2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pPr lvl="1">
              <a:buClrTx/>
            </a:pPr>
            <a:endParaRPr lang="en-GB" sz="1800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F9FC5D0-3669-43EB-937C-CF0A1A7C2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CCECFF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Sven Bergenstråhle</a:t>
            </a: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453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>
                <a:effectLst/>
              </a:rPr>
              <a:t>The need of regulations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36504"/>
          </a:xfrm>
        </p:spPr>
        <p:txBody>
          <a:bodyPr/>
          <a:lstStyle/>
          <a:p>
            <a:pPr>
              <a:spcBef>
                <a:spcPts val="600"/>
              </a:spcBef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GB" sz="2400" dirty="0">
                <a:effectLst/>
              </a:rPr>
              <a:t>Regulation is necessary for a well functioning rental market – A balance of interests between landlords and tenants (consumers)</a:t>
            </a:r>
          </a:p>
          <a:p>
            <a:pPr>
              <a:spcBef>
                <a:spcPts val="600"/>
              </a:spcBef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GB" sz="2400" dirty="0">
                <a:effectLst/>
              </a:rPr>
              <a:t>Security of tenure - Control of rent increase for existing tenants and in new leases</a:t>
            </a:r>
          </a:p>
          <a:p>
            <a:pPr>
              <a:spcBef>
                <a:spcPts val="600"/>
              </a:spcBef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GB" sz="2400" dirty="0">
                <a:effectLst/>
              </a:rPr>
              <a:t>Free rent setting for new tenancies hamper mobility</a:t>
            </a:r>
          </a:p>
          <a:p>
            <a:pPr>
              <a:spcBef>
                <a:spcPts val="600"/>
              </a:spcBef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GB" sz="2400" dirty="0">
                <a:effectLst/>
              </a:rPr>
              <a:t>Housing shortage should not be a reason for increased rents</a:t>
            </a:r>
          </a:p>
          <a:p>
            <a:pPr>
              <a:spcBef>
                <a:spcPts val="600"/>
              </a:spcBef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GB" sz="2400" b="1" dirty="0">
                <a:effectLst/>
              </a:rPr>
              <a:t>Deregulation has never resulted in increased construction of rental housing according to several research reports</a:t>
            </a:r>
          </a:p>
          <a:p>
            <a:pPr>
              <a:spcBef>
                <a:spcPts val="600"/>
              </a:spcBef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GB" sz="2400" dirty="0">
                <a:effectLst/>
              </a:rPr>
              <a:t>In regulated rental markets estate owners still can make a profit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sv-SE" sz="2000" b="1" dirty="0">
              <a:effectLst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CCECFF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Sven Bergenstråhle</a:t>
            </a: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163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E37D02-F6FF-411A-966B-05CAF1095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277813"/>
            <a:ext cx="8291512" cy="1139825"/>
          </a:xfrm>
        </p:spPr>
        <p:txBody>
          <a:bodyPr/>
          <a:lstStyle/>
          <a:p>
            <a:r>
              <a:rPr lang="en-GB" sz="3600" b="1" dirty="0">
                <a:effectLst/>
              </a:rPr>
              <a:t>Short-term rentals for tourists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0E92A6C-C83E-47F6-B4FB-28DA2A73D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244" y="1290637"/>
            <a:ext cx="8229600" cy="4276725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Clr>
                <a:srgbClr val="003B76">
                  <a:lumMod val="50000"/>
                </a:srgbClr>
              </a:buClr>
              <a:buFont typeface="Wingdings" panose="05000000000000000000" pitchFamily="2" charset="2"/>
              <a:buChar char="q"/>
            </a:pPr>
            <a:r>
              <a:rPr lang="en-GB" sz="2400" dirty="0">
                <a:solidFill>
                  <a:srgbClr val="003B7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Could be a positive alternative in a sharing society for households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3B76">
                  <a:lumMod val="50000"/>
                </a:srgbClr>
              </a:buClr>
              <a:buFont typeface="Wingdings" panose="05000000000000000000" pitchFamily="2" charset="2"/>
              <a:buChar char="q"/>
            </a:pPr>
            <a:r>
              <a:rPr lang="en-GB" sz="2400" dirty="0">
                <a:solidFill>
                  <a:srgbClr val="003B7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has became big business in every big city attracting tourists - needs regulation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3B76">
                  <a:lumMod val="50000"/>
                </a:srgbClr>
              </a:buClr>
              <a:buFont typeface="Wingdings" panose="05000000000000000000" pitchFamily="2" charset="2"/>
              <a:buChar char="q"/>
            </a:pPr>
            <a:r>
              <a:rPr lang="en-GB" sz="2400" dirty="0">
                <a:solidFill>
                  <a:srgbClr val="003B7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Tourists could for a week pay much more than a monthly rent for a similar apartment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3B76">
                  <a:lumMod val="50000"/>
                </a:srgbClr>
              </a:buClr>
              <a:buFont typeface="Wingdings" panose="05000000000000000000" pitchFamily="2" charset="2"/>
              <a:buChar char="q"/>
            </a:pPr>
            <a:r>
              <a:rPr lang="en-GB" sz="2400" dirty="0">
                <a:solidFill>
                  <a:srgbClr val="003B7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Profit-driven landlords eager to get rid of tenants - 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apartments disappear from the ordinary rental market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3B76">
                  <a:lumMod val="50000"/>
                </a:srgbClr>
              </a:buClr>
              <a:buFont typeface="Wingdings" panose="05000000000000000000" pitchFamily="2" charset="2"/>
              <a:buChar char="q"/>
            </a:pPr>
            <a:r>
              <a:rPr lang="en-GB" sz="2400" dirty="0">
                <a:solidFill>
                  <a:srgbClr val="003B7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Local commercial services/shops etc. become more directed to only tourists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Nourishes a black market</a:t>
            </a:r>
          </a:p>
          <a:p>
            <a:pPr algn="just">
              <a:spcAft>
                <a:spcPts val="0"/>
              </a:spcAft>
              <a:buClr>
                <a:schemeClr val="tx1">
                  <a:lumMod val="50000"/>
                </a:schemeClr>
              </a:buClr>
              <a:buFont typeface="Wingdings" panose="05000000000000000000" pitchFamily="2" charset="2"/>
              <a:buChar char="q"/>
            </a:pP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  <a:buClr>
                <a:schemeClr val="tx1">
                  <a:lumMod val="50000"/>
                </a:schemeClr>
              </a:buClr>
              <a:buFont typeface="Wingdings" panose="05000000000000000000" pitchFamily="2" charset="2"/>
              <a:buChar char="q"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</a:pPr>
            <a:endParaRPr lang="en-GB" sz="1600" dirty="0">
              <a:effectLst/>
            </a:endParaRPr>
          </a:p>
          <a:p>
            <a:pPr>
              <a:buClrTx/>
            </a:pPr>
            <a:endParaRPr lang="en-GB" dirty="0">
              <a:effectLst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05A604-E7DB-4260-8B0E-A10589071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CCECFF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Sven Bergenstråhle</a:t>
            </a: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403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8B86CD-2542-4109-B3DC-016CB3895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>
                <a:solidFill>
                  <a:srgbClr val="003B76"/>
                </a:solidFill>
                <a:effectLst/>
              </a:rPr>
              <a:t>EU Urban Agenda Housing Partnership Action Plan Recommendations</a:t>
            </a:r>
            <a:endParaRPr lang="en-GB" sz="3600" b="1" dirty="0">
              <a:effectLst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AE4D2A1-F113-428C-84E0-D31BB5F3A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464496"/>
          </a:xfrm>
        </p:spPr>
        <p:txBody>
          <a:bodyPr/>
          <a:lstStyle/>
          <a:p>
            <a:pPr>
              <a:spcBef>
                <a:spcPts val="0"/>
              </a:spcBef>
              <a:buClrTx/>
            </a:pPr>
            <a:r>
              <a:rPr lang="en-GB" sz="2400" b="1" dirty="0">
                <a:effectLst/>
              </a:rPr>
              <a:t>Revision of SGEI state aid decision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Delete the definition of the target group for social housing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solidFill>
                  <a:srgbClr val="003B76"/>
                </a:solidFill>
                <a:effectLst/>
              </a:rPr>
              <a:t>Reach goals of social mix and cohesion</a:t>
            </a:r>
          </a:p>
          <a:p>
            <a:pPr>
              <a:spcBef>
                <a:spcPts val="0"/>
              </a:spcBef>
              <a:buClrTx/>
            </a:pPr>
            <a:r>
              <a:rPr lang="en-GB" sz="2400" b="1" dirty="0">
                <a:effectLst/>
              </a:rPr>
              <a:t>Protection of vulnerable groups </a:t>
            </a:r>
          </a:p>
          <a:p>
            <a:pPr marL="806450" lvl="1" indent="-273050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Housing overburden rate &gt; 25% of disposable income (now 40%</a:t>
            </a:r>
          </a:p>
          <a:p>
            <a:pPr marL="806450" lvl="1" indent="-273050">
              <a:spcBef>
                <a:spcPts val="0"/>
              </a:spcBef>
              <a:buClrTx/>
              <a:buNone/>
            </a:pPr>
            <a:r>
              <a:rPr lang="en-GB" sz="2000" dirty="0">
                <a:effectLst/>
              </a:rPr>
              <a:t>     European Semester, The Pillar of Social Rights and the EU cohesion    policy)</a:t>
            </a:r>
          </a:p>
          <a:p>
            <a:pPr>
              <a:spcBef>
                <a:spcPts val="0"/>
              </a:spcBef>
              <a:buClrTx/>
            </a:pPr>
            <a:r>
              <a:rPr lang="en-GB" sz="2400" b="1" dirty="0">
                <a:effectLst/>
              </a:rPr>
              <a:t>Anti-speculation</a:t>
            </a:r>
            <a:r>
              <a:rPr lang="en-GB" sz="2400" dirty="0">
                <a:effectLst/>
              </a:rPr>
              <a:t> 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E.g. regulation of short-time apartment rentals to tourists</a:t>
            </a:r>
          </a:p>
          <a:p>
            <a:pPr>
              <a:spcBef>
                <a:spcPts val="0"/>
              </a:spcBef>
              <a:buClrTx/>
            </a:pPr>
            <a:r>
              <a:rPr lang="en-GB" sz="2400" b="1" dirty="0">
                <a:effectLst/>
              </a:rPr>
              <a:t>Renovation and energy efficiency</a:t>
            </a:r>
            <a:endParaRPr lang="en-GB" sz="2400" dirty="0">
              <a:effectLst/>
            </a:endParaRP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Prevention of renovictions and gentrification with tenant’s participation and a gross rent neutrality guarantee. 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Integrated district-level renovation approaches</a:t>
            </a:r>
          </a:p>
          <a:p>
            <a:pPr>
              <a:spcBef>
                <a:spcPts val="0"/>
              </a:spcBef>
              <a:buClrTx/>
            </a:pPr>
            <a:endParaRPr lang="en-GB" sz="2400" dirty="0">
              <a:effectLst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8B6F083-C409-4F3A-9B15-BFB2F349B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Sven Bergenstråhle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2162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678C9E-7559-4CF2-8A5E-BEA03E96E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5786"/>
            <a:ext cx="8229600" cy="580926"/>
          </a:xfrm>
        </p:spPr>
        <p:txBody>
          <a:bodyPr/>
          <a:lstStyle/>
          <a:p>
            <a:r>
              <a:rPr lang="en-GB" sz="3600" b="1" dirty="0">
                <a:effectLst/>
              </a:rPr>
              <a:t>Recommendations (2)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EEA5B8-99F7-46FE-AE5A-E9A1B3E87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040560"/>
          </a:xfrm>
        </p:spPr>
        <p:txBody>
          <a:bodyPr/>
          <a:lstStyle/>
          <a:p>
            <a:pPr lvl="0">
              <a:spcBef>
                <a:spcPts val="0"/>
              </a:spcBef>
              <a:buClrTx/>
            </a:pPr>
            <a:r>
              <a:rPr lang="en-GB" sz="2400" b="1" dirty="0">
                <a:solidFill>
                  <a:srgbClr val="003B76"/>
                </a:solidFill>
                <a:effectLst/>
              </a:rPr>
              <a:t>Co-ownership, co-management and co-design in housing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solidFill>
                  <a:srgbClr val="003B76"/>
                </a:solidFill>
                <a:effectLst/>
              </a:rPr>
              <a:t>Tenant participation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solidFill>
                  <a:srgbClr val="003B76"/>
                </a:solidFill>
                <a:effectLst/>
              </a:rPr>
              <a:t>Code of conduct for social responsible housing</a:t>
            </a:r>
          </a:p>
          <a:p>
            <a:pPr lvl="0">
              <a:spcBef>
                <a:spcPts val="0"/>
              </a:spcBef>
              <a:buClrTx/>
            </a:pPr>
            <a:r>
              <a:rPr lang="en-GB" sz="2400" b="1" dirty="0">
                <a:solidFill>
                  <a:srgbClr val="003B76"/>
                </a:solidFill>
                <a:effectLst/>
              </a:rPr>
              <a:t>Spatial planning – different models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solidFill>
                  <a:srgbClr val="003B76"/>
                </a:solidFill>
                <a:effectLst/>
              </a:rPr>
              <a:t>Earmarking plots as building land for limited periods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solidFill>
                  <a:srgbClr val="003B76"/>
                </a:solidFill>
                <a:effectLst/>
              </a:rPr>
              <a:t>Tax vacant land/properties –empty for speculative reasons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solidFill>
                  <a:srgbClr val="003B76"/>
                </a:solidFill>
                <a:effectLst/>
              </a:rPr>
              <a:t>Land value capture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Urban development agreements with private land owners 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Category of ‘subsidised housing’ in zoning law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Quota for social/public housing &gt; 30% in cities</a:t>
            </a:r>
          </a:p>
          <a:p>
            <a:pPr>
              <a:spcBef>
                <a:spcPts val="0"/>
              </a:spcBef>
              <a:buClrTx/>
            </a:pPr>
            <a:r>
              <a:rPr lang="en-GB" sz="2400" b="1" dirty="0">
                <a:effectLst/>
              </a:rPr>
              <a:t>Land use and land for construction and development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Land development/housing funds for affordable housing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National, regional or city-based land fund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Leasing models for municipal land an alternative to selling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Community land trust to secure building ground for affordable housing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526F6A0-FD6F-494E-BA30-6D52EC381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CCECFF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Sven Bergenstråhle</a:t>
            </a: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929337"/>
      </p:ext>
    </p:extLst>
  </p:cSld>
  <p:clrMapOvr>
    <a:masterClrMapping/>
  </p:clrMapOvr>
</p:sld>
</file>

<file path=ppt/theme/theme1.xml><?xml version="1.0" encoding="utf-8"?>
<a:theme xmlns:a="http://schemas.openxmlformats.org/drawingml/2006/main" name="IUT MALL">
  <a:themeElements>
    <a:clrScheme name="IUT MALL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UT MALL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UT MALL">
  <a:themeElements>
    <a:clrScheme name="IUT MALL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UT MALL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18019</TotalTime>
  <Words>919</Words>
  <Application>Microsoft Office PowerPoint</Application>
  <PresentationFormat>Bildspel på skärmen (4:3)</PresentationFormat>
  <Paragraphs>122</Paragraphs>
  <Slides>12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12</vt:i4>
      </vt:variant>
    </vt:vector>
  </HeadingPairs>
  <TitlesOfParts>
    <vt:vector size="20" baseType="lpstr">
      <vt:lpstr>Arial</vt:lpstr>
      <vt:lpstr>Arial</vt:lpstr>
      <vt:lpstr>Calibri</vt:lpstr>
      <vt:lpstr>Times New Roman</vt:lpstr>
      <vt:lpstr>Verdana</vt:lpstr>
      <vt:lpstr>Wingdings</vt:lpstr>
      <vt:lpstr>IUT MALL</vt:lpstr>
      <vt:lpstr>1_IUT MALL</vt:lpstr>
      <vt:lpstr>  Regulation of housing market  Promoting the Right to Housing at the EU level – challenges and policy proposals</vt:lpstr>
      <vt:lpstr>I will talk about</vt:lpstr>
      <vt:lpstr>Trends </vt:lpstr>
      <vt:lpstr>Housing differs completely from any other market</vt:lpstr>
      <vt:lpstr>IUT Position Paper May 2018 https://www.iut.nu/policy/ e.g.</vt:lpstr>
      <vt:lpstr>The need of regulations</vt:lpstr>
      <vt:lpstr>Short-term rentals for tourists</vt:lpstr>
      <vt:lpstr>EU Urban Agenda Housing Partnership Action Plan Recommendations</vt:lpstr>
      <vt:lpstr>Recommendations (2)</vt:lpstr>
      <vt:lpstr>Recommendations (3)</vt:lpstr>
      <vt:lpstr>PowerPoint-presentation</vt:lpstr>
      <vt:lpstr>  That’s all   Thank you for listening!</vt:lpstr>
    </vt:vector>
  </TitlesOfParts>
  <Company>International Union of Tenants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Barbara Steenbergen</dc:creator>
  <cp:lastModifiedBy>Annika Wahlberg</cp:lastModifiedBy>
  <cp:revision>431</cp:revision>
  <cp:lastPrinted>2018-10-23T13:18:59Z</cp:lastPrinted>
  <dcterms:created xsi:type="dcterms:W3CDTF">2007-05-22T09:39:05Z</dcterms:created>
  <dcterms:modified xsi:type="dcterms:W3CDTF">2019-03-07T14:25:06Z</dcterms:modified>
</cp:coreProperties>
</file>